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2"/>
  </p:notesMasterIdLst>
  <p:sldIdLst>
    <p:sldId id="256" r:id="rId2"/>
    <p:sldId id="257" r:id="rId3"/>
    <p:sldId id="258" r:id="rId4"/>
    <p:sldId id="276" r:id="rId5"/>
    <p:sldId id="277" r:id="rId6"/>
    <p:sldId id="273" r:id="rId7"/>
    <p:sldId id="259" r:id="rId8"/>
    <p:sldId id="286" r:id="rId9"/>
    <p:sldId id="278" r:id="rId10"/>
    <p:sldId id="282" r:id="rId11"/>
    <p:sldId id="260" r:id="rId12"/>
    <p:sldId id="291" r:id="rId13"/>
    <p:sldId id="284" r:id="rId14"/>
    <p:sldId id="288" r:id="rId15"/>
    <p:sldId id="279" r:id="rId16"/>
    <p:sldId id="285" r:id="rId17"/>
    <p:sldId id="290" r:id="rId18"/>
    <p:sldId id="263" r:id="rId19"/>
    <p:sldId id="261" r:id="rId20"/>
    <p:sldId id="287" r:id="rId21"/>
    <p:sldId id="292" r:id="rId22"/>
    <p:sldId id="262" r:id="rId23"/>
    <p:sldId id="275" r:id="rId24"/>
    <p:sldId id="280" r:id="rId25"/>
    <p:sldId id="271" r:id="rId26"/>
    <p:sldId id="264" r:id="rId27"/>
    <p:sldId id="268" r:id="rId28"/>
    <p:sldId id="269" r:id="rId29"/>
    <p:sldId id="274" r:id="rId30"/>
    <p:sldId id="272" r:id="rId31"/>
  </p:sldIdLst>
  <p:sldSz cx="9144000" cy="5143500" type="screen16x9"/>
  <p:notesSz cx="6858000" cy="9144000"/>
  <p:embeddedFontLst>
    <p:embeddedFont>
      <p:font typeface="Raleway Light" panose="020B0604020202020204" charset="0"/>
      <p:regular r:id="rId33"/>
      <p:italic r:id="rId34"/>
    </p:embeddedFont>
    <p:embeddedFont>
      <p:font typeface="Merriweather Sans" panose="020B0604020202020204" charset="0"/>
      <p:regular r:id="rId35"/>
    </p:embeddedFont>
    <p:embeddedFont>
      <p:font typeface="Raleway"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254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52093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568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2790927"/>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457427"/>
            <a:ext cx="3073277" cy="646331"/>
          </a:xfrm>
          <a:prstGeom prst="rect">
            <a:avLst/>
          </a:prstGeom>
          <a:noFill/>
        </p:spPr>
        <p:txBody>
          <a:bodyPr wrap="none" rtlCol="0">
            <a:spAutoFit/>
          </a:bodyPr>
          <a:lstStyle/>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05399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23866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23866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44712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61966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265376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203521" y="2897618"/>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198239" y="4024918"/>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 travail</a:t>
            </a:r>
          </a:p>
        </p:txBody>
      </p:sp>
    </p:spTree>
    <p:extLst>
      <p:ext uri="{BB962C8B-B14F-4D97-AF65-F5344CB8AC3E}">
        <p14:creationId xmlns:p14="http://schemas.microsoft.com/office/powerpoint/2010/main" val="1566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67" name="Rectangle 66">
            <a:extLst>
              <a:ext uri="{FF2B5EF4-FFF2-40B4-BE49-F238E27FC236}">
                <a16:creationId xmlns:a16="http://schemas.microsoft.com/office/drawing/2014/main" id="{F5DB5878-DE5B-4EF1-A66D-F3A9F5BF825E}"/>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5" name="ZoneTexte 74">
            <a:extLst>
              <a:ext uri="{FF2B5EF4-FFF2-40B4-BE49-F238E27FC236}">
                <a16:creationId xmlns:a16="http://schemas.microsoft.com/office/drawing/2014/main" id="{6A39227C-DB4B-4FD6-A610-091723652661}"/>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76" name="ZoneTexte 75">
            <a:extLst>
              <a:ext uri="{FF2B5EF4-FFF2-40B4-BE49-F238E27FC236}">
                <a16:creationId xmlns:a16="http://schemas.microsoft.com/office/drawing/2014/main" id="{D72F3CB5-09B5-4A6D-97FD-FE32A8D13552}"/>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78" name="ZoneTexte 77">
            <a:extLst>
              <a:ext uri="{FF2B5EF4-FFF2-40B4-BE49-F238E27FC236}">
                <a16:creationId xmlns:a16="http://schemas.microsoft.com/office/drawing/2014/main" id="{90586BAA-73D2-40BF-8D64-0DB914B31BA7}"/>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79" name="ZoneTexte 78">
            <a:extLst>
              <a:ext uri="{FF2B5EF4-FFF2-40B4-BE49-F238E27FC236}">
                <a16:creationId xmlns:a16="http://schemas.microsoft.com/office/drawing/2014/main" id="{4F2099BE-3ACE-4FDC-A0BD-283AB8F5114F}"/>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7432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98120"/>
            <a:ext cx="1295400" cy="13106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6921388" y="2982556"/>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d’enjeu</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31339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Token</a:t>
            </a:r>
            <a:r>
              <a:rPr lang="fr-FR" dirty="0"/>
              <a:t> ERC-20</a:t>
            </a:r>
            <a:endParaRPr dirty="0"/>
          </a:p>
        </p:txBody>
      </p:sp>
    </p:spTree>
    <p:extLst>
      <p:ext uri="{BB962C8B-B14F-4D97-AF65-F5344CB8AC3E}">
        <p14:creationId xmlns:p14="http://schemas.microsoft.com/office/powerpoint/2010/main" val="15330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5" y="1849464"/>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648400"/>
            <a:ext cx="714094" cy="71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a:t>
            </a:r>
            <a:r>
              <a:rPr lang="fr-FR" dirty="0" err="1"/>
              <a:t>Onboarding</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6677783" y="3858042"/>
            <a:ext cx="2173993" cy="307777"/>
          </a:xfrm>
          <a:prstGeom prst="rect">
            <a:avLst/>
          </a:prstGeom>
        </p:spPr>
        <p:txBody>
          <a:bodyPr wrap="none">
            <a:spAutoFit/>
          </a:bodyPr>
          <a:lstStyle/>
          <a:p>
            <a:r>
              <a:rPr lang="fr-FR" dirty="0"/>
              <a:t>http://tiny.cc/tlonboardlng</a:t>
            </a: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2" name="Rectangle 1">
            <a:extLst>
              <a:ext uri="{FF2B5EF4-FFF2-40B4-BE49-F238E27FC236}">
                <a16:creationId xmlns:a16="http://schemas.microsoft.com/office/drawing/2014/main" id="{0BE486FC-0AED-42D8-B1FF-49EDCF24304B}"/>
              </a:ext>
            </a:extLst>
          </p:cNvPr>
          <p:cNvSpPr/>
          <p:nvPr/>
        </p:nvSpPr>
        <p:spPr>
          <a:xfrm>
            <a:off x="6468906" y="3812322"/>
            <a:ext cx="2363147" cy="307777"/>
          </a:xfrm>
          <a:prstGeom prst="rect">
            <a:avLst/>
          </a:prstGeom>
        </p:spPr>
        <p:txBody>
          <a:bodyPr wrap="none">
            <a:spAutoFit/>
          </a:bodyPr>
          <a:lstStyle/>
          <a:p>
            <a:r>
              <a:rPr lang="fr-FR" dirty="0"/>
              <a:t>http://tiny.cc/tlcryptoroulette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99949"/>
            <a:ext cx="2236510" cy="369332"/>
          </a:xfrm>
          <a:prstGeom prst="rect">
            <a:avLst/>
          </a:prstGeom>
          <a:noFill/>
        </p:spPr>
        <p:txBody>
          <a:bodyPr wrap="none" rtlCol="0">
            <a:spAutoFit/>
          </a:bodyPr>
          <a:lstStyle/>
          <a:p>
            <a:r>
              <a:rPr lang="fr-FR" sz="1800" i="1" dirty="0">
                <a:solidFill>
                  <a:schemeClr val="accent2">
                    <a:lumMod val="40000"/>
                    <a:lumOff val="60000"/>
                  </a:schemeClr>
                </a:solidFill>
              </a:rPr>
              <a:t>DÉVELOPPEMENT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8461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8088054" y="284615"/>
            <a:ext cx="79971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495956"/>
            <a:ext cx="2287806" cy="369332"/>
          </a:xfrm>
          <a:prstGeom prst="rect">
            <a:avLst/>
          </a:prstGeom>
          <a:noFill/>
        </p:spPr>
        <p:txBody>
          <a:bodyPr wrap="none" rtlCol="0">
            <a:spAutoFit/>
          </a:bodyPr>
          <a:lstStyle/>
          <a:p>
            <a:r>
              <a:rPr lang="fr-FR" sz="1800" i="1" dirty="0">
                <a:solidFill>
                  <a:schemeClr val="accent2">
                    <a:lumMod val="40000"/>
                    <a:lumOff val="60000"/>
                  </a:schemeClr>
                </a:solidFill>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68062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8110914" y="1680622"/>
            <a:ext cx="74842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3059814"/>
            <a:ext cx="3300904" cy="369332"/>
          </a:xfrm>
          <a:prstGeom prst="rect">
            <a:avLst/>
          </a:prstGeom>
          <a:noFill/>
        </p:spPr>
        <p:txBody>
          <a:bodyPr wrap="none" rtlCol="0">
            <a:spAutoFit/>
          </a:bodyPr>
          <a:lstStyle/>
          <a:p>
            <a:r>
              <a:rPr lang="fr-FR" sz="1800" dirty="0">
                <a:solidFill>
                  <a:schemeClr val="accent2">
                    <a:lumMod val="40000"/>
                    <a:lumOff val="60000"/>
                  </a:schemeClr>
                </a:solidFill>
              </a:rPr>
              <a:t>TRADING/INVESTISSEMENT</a:t>
            </a:r>
            <a:endParaRPr lang="fr-FR" sz="1800" i="1" dirty="0">
              <a:solidFill>
                <a:schemeClr val="accent2">
                  <a:lumMod val="40000"/>
                  <a:lumOff val="60000"/>
                </a:schemeClr>
              </a:solidFill>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324448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324448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4572085" cy="292388"/>
          </a:xfrm>
          <a:prstGeom prst="rect">
            <a:avLst/>
          </a:prstGeom>
        </p:spPr>
        <p:txBody>
          <a:bodyPr wrap="none">
            <a:spAutoFit/>
          </a:bodyPr>
          <a:lstStyle/>
          <a:p>
            <a:r>
              <a:rPr lang="fr-FR" sz="1300" dirty="0">
                <a:solidFill>
                  <a:schemeClr val="bg1"/>
                </a:solidFill>
              </a:rPr>
              <a:t>Github.com/PaulFasola/TechLabBlockchain101/SOURCES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709160" y="1848474"/>
            <a:ext cx="3254416" cy="276999"/>
          </a:xfrm>
          <a:prstGeom prst="rect">
            <a:avLst/>
          </a:prstGeom>
        </p:spPr>
        <p:txBody>
          <a:bodyPr wrap="none">
            <a:spAutoFit/>
          </a:bodyPr>
          <a:lstStyle/>
          <a:p>
            <a:pPr algn="ctr"/>
            <a:r>
              <a:rPr lang="en-US" sz="1200" dirty="0"/>
              <a:t>The Business Blockchain - William </a:t>
            </a:r>
            <a:r>
              <a:rPr lang="en-US" sz="1200" dirty="0" err="1"/>
              <a:t>Mougayar</a:t>
            </a:r>
            <a:endParaRPr lang="en-US" sz="1200" dirty="0"/>
          </a:p>
        </p:txBody>
      </p:sp>
      <p:sp>
        <p:nvSpPr>
          <p:cNvPr id="20" name="Rectangle 19">
            <a:extLst>
              <a:ext uri="{FF2B5EF4-FFF2-40B4-BE49-F238E27FC236}">
                <a16:creationId xmlns:a16="http://schemas.microsoft.com/office/drawing/2014/main" id="{EAE22AC2-A663-4C05-A1DD-D202979DD240}"/>
              </a:ext>
            </a:extLst>
          </p:cNvPr>
          <p:cNvSpPr/>
          <p:nvPr/>
        </p:nvSpPr>
        <p:spPr>
          <a:xfrm>
            <a:off x="4785360" y="498635"/>
            <a:ext cx="2214068" cy="276999"/>
          </a:xfrm>
          <a:prstGeom prst="rect">
            <a:avLst/>
          </a:prstGeom>
        </p:spPr>
        <p:txBody>
          <a:bodyPr wrap="none">
            <a:spAutoFit/>
          </a:bodyPr>
          <a:lstStyle/>
          <a:p>
            <a:r>
              <a:rPr lang="fr-FR" sz="1200" dirty="0" err="1"/>
              <a:t>Mastering</a:t>
            </a:r>
            <a:r>
              <a:rPr lang="fr-FR" sz="1200" dirty="0"/>
              <a:t> Bitcoin, 2nd Edition</a:t>
            </a: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mj-lt"/>
              </a:rPr>
              <a:t>Bitcoin For Dummies (For Dummies (Business &amp; Personal Finance))</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847919" y="1894590"/>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flipV="1">
            <a:off x="2455905" y="1536740"/>
            <a:ext cx="3569996" cy="58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3025" y="142322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986200"/>
            <a:ext cx="195072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
        <p:nvSpPr>
          <p:cNvPr id="7" name="Rectangle 6">
            <a:extLst>
              <a:ext uri="{FF2B5EF4-FFF2-40B4-BE49-F238E27FC236}">
                <a16:creationId xmlns:a16="http://schemas.microsoft.com/office/drawing/2014/main" id="{68BCDE3A-C0E8-4FBA-B291-B4D227AAC959}"/>
              </a:ext>
            </a:extLst>
          </p:cNvPr>
          <p:cNvSpPr/>
          <p:nvPr/>
        </p:nvSpPr>
        <p:spPr>
          <a:xfrm>
            <a:off x="260604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338112"/>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197142"/>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290060" y="1755182"/>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3924300" y="1614212"/>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8452</TotalTime>
  <Words>700</Words>
  <Application>Microsoft Office PowerPoint</Application>
  <PresentationFormat>Affichage à l'écran (16:9)</PresentationFormat>
  <Paragraphs>203</Paragraphs>
  <Slides>30</Slides>
  <Notes>30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30</vt:i4>
      </vt:variant>
    </vt:vector>
  </HeadingPairs>
  <TitlesOfParts>
    <vt:vector size="36" baseType="lpstr">
      <vt:lpstr>Raleway Light</vt:lpstr>
      <vt:lpstr>Wingdings</vt:lpstr>
      <vt:lpstr>Merriweather Sans</vt:lpstr>
      <vt:lpstr>Arial</vt:lpstr>
      <vt:lpstr>Raleway</vt:lpstr>
      <vt:lpstr>Thème Office</vt:lpstr>
      <vt:lpstr>Blockchain 101 Bienvenue dans le web 3.0 </vt:lpstr>
      <vt:lpstr>Une histoire de cailloux</vt:lpstr>
      <vt:lpstr>Centralisation</vt:lpstr>
      <vt:lpstr>Centralisation</vt:lpstr>
      <vt:lpstr>Décentralisation</vt:lpstr>
      <vt:lpstr>Décentralisation</vt:lpstr>
      <vt:lpstr>Blockchain Principes et enjeux</vt:lpstr>
      <vt:lpstr>-</vt:lpstr>
      <vt:lpstr>Validation et intégration</vt:lpstr>
      <vt:lpstr>Conception d’un bloc</vt:lpstr>
      <vt:lpstr>Présentation PowerPoint</vt:lpstr>
      <vt:lpstr>Validation par preuve de travail</vt:lpstr>
      <vt:lpstr>Présentation PowerPoint</vt:lpstr>
      <vt:lpstr>Présentation PowerPoint</vt:lpstr>
      <vt:lpstr>Présentation PowerPoint</vt:lpstr>
      <vt:lpstr>Validation par preuve d’enjeu</vt:lpstr>
      <vt:lpstr>L’attaque « rien en jeu »</vt:lpstr>
      <vt:lpstr>Alternatives</vt:lpstr>
      <vt:lpstr>Etude pratique Parlons Ethereum</vt:lpstr>
      <vt:lpstr>Présentation PowerPoint</vt:lpstr>
      <vt:lpstr>Token ERC-20</vt:lpstr>
      <vt:lpstr>Les smart contracts</vt:lpstr>
      <vt:lpstr>Présentation PowerPoint</vt:lpstr>
      <vt:lpstr>Présentation PowerPoint</vt:lpstr>
      <vt:lpstr>A vous de jouer !</vt:lpstr>
      <vt:lpstr>Lab #1 – Onboarding</vt:lpstr>
      <vt:lpstr>Lab #2 – Votre premier token</vt:lpstr>
      <vt:lpstr>Lab #3 – la Crypto-Roulette</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162</cp:revision>
  <dcterms:modified xsi:type="dcterms:W3CDTF">2018-04-23T17:41:53Z</dcterms:modified>
</cp:coreProperties>
</file>